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9" r:id="rId1"/>
    <p:sldMasterId id="2147483679" r:id="rId2"/>
    <p:sldMasterId id="2147483945" r:id="rId3"/>
  </p:sldMasterIdLst>
  <p:notesMasterIdLst>
    <p:notesMasterId r:id="rId24"/>
  </p:notesMasterIdLst>
  <p:sldIdLst>
    <p:sldId id="257" r:id="rId4"/>
    <p:sldId id="258" r:id="rId5"/>
    <p:sldId id="259" r:id="rId6"/>
    <p:sldId id="260" r:id="rId7"/>
    <p:sldId id="273" r:id="rId8"/>
    <p:sldId id="274" r:id="rId9"/>
    <p:sldId id="262" r:id="rId10"/>
    <p:sldId id="263" r:id="rId11"/>
    <p:sldId id="275" r:id="rId12"/>
    <p:sldId id="264" r:id="rId13"/>
    <p:sldId id="276" r:id="rId14"/>
    <p:sldId id="265" r:id="rId15"/>
    <p:sldId id="266" r:id="rId16"/>
    <p:sldId id="267" r:id="rId17"/>
    <p:sldId id="268" r:id="rId18"/>
    <p:sldId id="269" r:id="rId19"/>
    <p:sldId id="277" r:id="rId20"/>
    <p:sldId id="270" r:id="rId21"/>
    <p:sldId id="271" r:id="rId22"/>
    <p:sldId id="27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84626"/>
  </p:normalViewPr>
  <p:slideViewPr>
    <p:cSldViewPr snapToGrid="0" snapToObjects="1">
      <p:cViewPr>
        <p:scale>
          <a:sx n="81" d="100"/>
          <a:sy n="81" d="100"/>
        </p:scale>
        <p:origin x="-186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E36601-D622-5140-8729-20E664A63A59}" type="datetimeFigureOut">
              <a:rPr lang="en-US" smtClean="0"/>
              <a:t>03-Dec-19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0BCCA-0C8E-E44F-9389-9A91E862C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8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03D5BB2-52AC-5D46-AB66-D7A37AA1CA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599581" y="0"/>
            <a:ext cx="5698435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5604B57-C2B7-D54A-923F-4DA993A668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xmlns="" id="{D09F728A-D258-A649-BE1F-ED04E099D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057" y="2378583"/>
            <a:ext cx="5441847" cy="116975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i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xmlns="" id="{10418E95-7FDB-114C-9827-A4F3E80AED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0057" y="3740658"/>
            <a:ext cx="5441847" cy="811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>
                    <a:lumMod val="20000"/>
                    <a:lumOff val="80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6800CD8-BA5A-3241-8742-4ADC7A71E0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057" y="5918198"/>
            <a:ext cx="1267526" cy="52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77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5604B57-C2B7-D54A-923F-4DA993A668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xmlns="" id="{B7FFFC6E-E288-8847-9E97-A55892F472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057" y="2378583"/>
            <a:ext cx="6796085" cy="116975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i="0">
                <a:solidFill>
                  <a:schemeClr val="tx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xmlns="" id="{A5BC0C19-0CF7-0E46-957F-677BF6E5E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0057" y="3740658"/>
            <a:ext cx="6796085" cy="811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tx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05FC77B-3113-B34F-942F-475022CD5D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445477"/>
            <a:ext cx="625021" cy="1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55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A53A6CD-F8ED-E94A-9FE9-E4FB97A5E6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6628" y="2616444"/>
            <a:ext cx="5958744" cy="16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81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F83B678-571C-8B46-A4B4-1EA79DC23B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9375" y="2193420"/>
            <a:ext cx="5953250" cy="247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065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5604B57-C2B7-D54A-923F-4DA993A668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xmlns="" id="{BBAA2E16-9829-0D4E-96A8-83F275E8AF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057" y="2378583"/>
            <a:ext cx="6796085" cy="116975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i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F4028C66-85FF-AB4B-ACFC-6B1E36473C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0057" y="3740658"/>
            <a:ext cx="6796085" cy="811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>
                    <a:lumMod val="20000"/>
                    <a:lumOff val="80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0ED7699-B617-924B-B99E-4B1E88279A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0057" y="6445477"/>
            <a:ext cx="643164" cy="17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369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DDEE6CE-7C67-4E1C-9C7E-2A3EDAC60EEF}" type="datetimeFigureOut">
              <a:rPr lang="en-US" smtClean="0"/>
              <a:t>03-Dec-19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81880-0B09-423B-A2FA-24BC93F3F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29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EE6CE-7C67-4E1C-9C7E-2A3EDAC60EEF}" type="datetimeFigureOut">
              <a:rPr lang="en-US" smtClean="0"/>
              <a:t>03-Dec-19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70781880-0B09-423B-A2FA-24BC93F3F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686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03-Dec-19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5767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03-Dec-19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6671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03-Dec-19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232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03-Dec-19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186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2807381-C587-144F-946D-8E55BD0C3C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9024" y="0"/>
            <a:ext cx="727544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5604B57-C2B7-D54A-923F-4DA993A668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xmlns="" id="{FE6AB6D7-1387-8E45-A9D4-67E69B7C4C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07797" y="2378583"/>
            <a:ext cx="4537276" cy="116975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200" b="1" i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C035A105-1E5F-3948-AE26-976FB06B6B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7797" y="3740658"/>
            <a:ext cx="4537276" cy="811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>
                    <a:lumMod val="20000"/>
                    <a:lumOff val="80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134A147-0F0A-A54E-940C-4C40E8B8C90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0976" y="5918198"/>
            <a:ext cx="1267526" cy="52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3463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03-Dec-19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998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03-Dec-19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A53A6CD-F8ED-E94A-9FE9-E4FB97A5E6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6628" y="2616444"/>
            <a:ext cx="5958744" cy="16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674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03-Dec-19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6273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03-Dec-19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4179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05CAA-4E5A-4223-BD55-C5D2841AC9EF}" type="datetimeFigureOut">
              <a:rPr lang="en-US" smtClean="0"/>
              <a:t>03-Dec-19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2309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05CAA-4E5A-4223-BD55-C5D2841AC9EF}" type="datetimeFigureOut">
              <a:rPr lang="en-US" smtClean="0"/>
              <a:t>03-Dec-19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41034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05CAA-4E5A-4223-BD55-C5D2841AC9EF}" type="datetimeFigureOut">
              <a:rPr lang="en-US" smtClean="0"/>
              <a:t>03-Dec-19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264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05CAA-4E5A-4223-BD55-C5D2841AC9EF}" type="datetimeFigureOut">
              <a:rPr lang="en-US" smtClean="0"/>
              <a:t>03-Dec-19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6134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05CAA-4E5A-4223-BD55-C5D2841AC9EF}" type="datetimeFigureOut">
              <a:rPr lang="en-US" smtClean="0"/>
              <a:t>03-Dec-19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0951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03-Dec-19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536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5604B57-C2B7-D54A-923F-4DA993A668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xmlns="" id="{12F1C4CC-74FA-964F-8929-EE5DB792CA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057" y="2378583"/>
            <a:ext cx="6796085" cy="116975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i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xmlns="" id="{A49C3257-CC65-2243-8AF9-85FD94499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0057" y="3740658"/>
            <a:ext cx="6796085" cy="811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>
                    <a:lumMod val="20000"/>
                    <a:lumOff val="80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49A24E8-42F1-1F41-A819-DE196CB6D5C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0057" y="551145"/>
            <a:ext cx="1541840" cy="42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1539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03-Dec-19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034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5604B57-C2B7-D54A-923F-4DA993A668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xmlns="" id="{FD7E68B2-C03F-A94E-9DAE-0DE7B0298D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057" y="2378583"/>
            <a:ext cx="6796085" cy="116975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i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94C324BE-D1F4-7B48-A7EB-0739458CA9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0057" y="3740658"/>
            <a:ext cx="6796085" cy="811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>
                    <a:lumMod val="20000"/>
                    <a:lumOff val="80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E40BC9D-26C1-D243-B933-9952A19C10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0057" y="6445477"/>
            <a:ext cx="643164" cy="17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58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5604B57-C2B7-D54A-923F-4DA993A668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xmlns="" id="{BBAA2E16-9829-0D4E-96A8-83F275E8AF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057" y="2378583"/>
            <a:ext cx="6796085" cy="116975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i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F4028C66-85FF-AB4B-ACFC-6B1E36473C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0057" y="3740658"/>
            <a:ext cx="6796085" cy="811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>
                    <a:lumMod val="20000"/>
                    <a:lumOff val="80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0ED7699-B617-924B-B99E-4B1E88279A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0057" y="6445477"/>
            <a:ext cx="643164" cy="17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154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6F3AF90-7A2D-7C47-BA4A-FB67B08600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5604B57-C2B7-D54A-923F-4DA993A668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DA02882-758F-414B-8AB6-D7B6D21188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445477"/>
            <a:ext cx="625021" cy="17046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xmlns="" id="{70CE5B80-16DE-6547-B365-578DD57375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057" y="3719115"/>
            <a:ext cx="6796085" cy="116975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i="0">
                <a:solidFill>
                  <a:schemeClr val="tx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xmlns="" id="{F57C51BB-A201-704A-B92D-80C21F6965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0057" y="5081190"/>
            <a:ext cx="6796085" cy="811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tx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80365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5604B57-C2B7-D54A-923F-4DA993A668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xmlns="" id="{A7F29338-B6C4-D049-BCAC-DC0C60620A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057" y="2378583"/>
            <a:ext cx="6796085" cy="116975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i="0">
                <a:solidFill>
                  <a:schemeClr val="tx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F2516E96-00A2-6041-A114-E20DF1B3C5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0057" y="3740658"/>
            <a:ext cx="6796085" cy="811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tx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54D7C63-6C5C-7F4D-9D02-E4739C7AF1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445477"/>
            <a:ext cx="625021" cy="1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45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5604B57-C2B7-D54A-923F-4DA993A668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xmlns="" id="{4027B71C-7D5B-AF49-9545-5D979E7FFD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057" y="2378583"/>
            <a:ext cx="6796085" cy="116975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i="0">
                <a:solidFill>
                  <a:schemeClr val="tx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71E80FD6-3FCD-9743-A71B-F2AA90BB7A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0057" y="3740658"/>
            <a:ext cx="6796085" cy="811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tx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1A96761-8762-8C48-A19D-3B5BD8F17B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445477"/>
            <a:ext cx="625021" cy="1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520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5604B57-C2B7-D54A-923F-4DA993A668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xmlns="" id="{1DA08A68-1712-384C-A846-9FA8954531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057" y="2378583"/>
            <a:ext cx="6796085" cy="116975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i="0">
                <a:solidFill>
                  <a:schemeClr val="tx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06E11FF3-75D8-8541-B332-809DB0BC53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0057" y="3740658"/>
            <a:ext cx="6796085" cy="811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tx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245D2A7-6A4B-674F-AB7A-96AAD43A31A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445477"/>
            <a:ext cx="625021" cy="1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11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5731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8" r:id="rId2"/>
    <p:sldLayoutId id="2147483667" r:id="rId3"/>
    <p:sldLayoutId id="2147483670" r:id="rId4"/>
    <p:sldLayoutId id="2147483671" r:id="rId5"/>
    <p:sldLayoutId id="2147483689" r:id="rId6"/>
    <p:sldLayoutId id="2147483672" r:id="rId7"/>
    <p:sldLayoutId id="2147483673" r:id="rId8"/>
    <p:sldLayoutId id="2147483674" r:id="rId9"/>
    <p:sldLayoutId id="2147483675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9911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90" r:id="rId3"/>
    <p:sldLayoutId id="214748381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03-Dec-19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736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3948" r:id="rId3"/>
    <p:sldLayoutId id="2147483949" r:id="rId4"/>
    <p:sldLayoutId id="2147483950" r:id="rId5"/>
    <p:sldLayoutId id="2147483951" r:id="rId6"/>
    <p:sldLayoutId id="2147483952" r:id="rId7"/>
    <p:sldLayoutId id="2147483953" r:id="rId8"/>
    <p:sldLayoutId id="2147483954" r:id="rId9"/>
    <p:sldLayoutId id="2147483955" r:id="rId10"/>
    <p:sldLayoutId id="2147483956" r:id="rId11"/>
    <p:sldLayoutId id="2147483957" r:id="rId12"/>
    <p:sldLayoutId id="2147483958" r:id="rId13"/>
    <p:sldLayoutId id="2147483959" r:id="rId14"/>
    <p:sldLayoutId id="2147483960" r:id="rId15"/>
    <p:sldLayoutId id="214748396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2" y="784123"/>
            <a:ext cx="8915399" cy="2262781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US" sz="6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6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6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Order </a:t>
            </a:r>
            <a:r>
              <a:rPr lang="en-US" sz="66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Barang</a:t>
            </a:r>
            <a:r>
              <a:rPr lang="en-US" sz="6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Online</a:t>
            </a:r>
            <a:endParaRPr lang="en-US" sz="66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525098"/>
          </a:xfrm>
        </p:spPr>
        <p:txBody>
          <a:bodyPr>
            <a:normAutofit fontScale="85000" lnSpcReduction="20000"/>
          </a:bodyPr>
          <a:lstStyle/>
          <a:p>
            <a:r>
              <a:rPr lang="en-US" b="1" u="sng" dirty="0" err="1" smtClean="0">
                <a:solidFill>
                  <a:schemeClr val="tx1"/>
                </a:solidFill>
                <a:latin typeface="Comic Sans MS" pitchFamily="66" charset="0"/>
              </a:rPr>
              <a:t>Kelompok</a:t>
            </a:r>
            <a:r>
              <a:rPr lang="en-US" b="1" u="sng" dirty="0" smtClean="0">
                <a:solidFill>
                  <a:schemeClr val="tx1"/>
                </a:solidFill>
                <a:latin typeface="Comic Sans MS" pitchFamily="66" charset="0"/>
              </a:rPr>
              <a:t> 1 :</a:t>
            </a:r>
          </a:p>
          <a:p>
            <a:endParaRPr lang="en-US" b="1" u="sng" dirty="0" smtClean="0">
              <a:solidFill>
                <a:schemeClr val="tx1"/>
              </a:solidFill>
              <a:latin typeface="Comic Sans MS" pitchFamily="66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Comic Sans MS" pitchFamily="66" charset="0"/>
              </a:rPr>
              <a:t>BALQEIS CHALIZURIA PUTRI  3311811073</a:t>
            </a:r>
            <a:endParaRPr lang="en-US" dirty="0">
              <a:solidFill>
                <a:schemeClr val="tx1"/>
              </a:solidFill>
              <a:latin typeface="Comic Sans MS" pitchFamily="66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Comic Sans MS" pitchFamily="66" charset="0"/>
              </a:rPr>
              <a:t>BERLIANA APRILIANTY 3311811068</a:t>
            </a:r>
            <a:endParaRPr lang="en-US" dirty="0">
              <a:solidFill>
                <a:schemeClr val="tx1"/>
              </a:solidFill>
              <a:latin typeface="Comic Sans MS" pitchFamily="66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Comic Sans MS" pitchFamily="66" charset="0"/>
              </a:rPr>
              <a:t>LINDA NURAMA 3311811010</a:t>
            </a:r>
            <a:endParaRPr lang="en-US" dirty="0">
              <a:solidFill>
                <a:schemeClr val="tx1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7410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Scope </a:t>
            </a:r>
            <a:r>
              <a:rPr lang="en-US" b="1" dirty="0">
                <a:solidFill>
                  <a:srgbClr val="0070C0"/>
                </a:solidFill>
              </a:rPr>
              <a:t>and Exclusions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4306529"/>
          </a:xfrm>
        </p:spPr>
        <p:txBody>
          <a:bodyPr>
            <a:normAutofit fontScale="92500"/>
          </a:bodyPr>
          <a:lstStyle/>
          <a:p>
            <a:r>
              <a:rPr lang="en-US" b="1" dirty="0" err="1">
                <a:solidFill>
                  <a:schemeClr val="tx1"/>
                </a:solidFill>
              </a:rPr>
              <a:t>Kebutuhan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fungsional</a:t>
            </a:r>
            <a:r>
              <a:rPr lang="en-US" b="1" dirty="0">
                <a:solidFill>
                  <a:schemeClr val="tx1"/>
                </a:solidFill>
              </a:rPr>
              <a:t> yang </a:t>
            </a:r>
            <a:r>
              <a:rPr lang="en-US" b="1" dirty="0" err="1">
                <a:solidFill>
                  <a:schemeClr val="tx1"/>
                </a:solidFill>
              </a:rPr>
              <a:t>harus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ada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dalam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sistem</a:t>
            </a:r>
            <a:r>
              <a:rPr lang="en-US" b="1" dirty="0">
                <a:solidFill>
                  <a:schemeClr val="tx1"/>
                </a:solidFill>
              </a:rPr>
              <a:t> yang </a:t>
            </a:r>
            <a:r>
              <a:rPr lang="en-US" b="1" dirty="0" err="1">
                <a:solidFill>
                  <a:schemeClr val="tx1"/>
                </a:solidFill>
              </a:rPr>
              <a:t>akan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dibuat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ini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adalah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sebagai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berikut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 err="1" smtClean="0">
                <a:solidFill>
                  <a:schemeClr val="tx1"/>
                </a:solidFill>
              </a:rPr>
              <a:t>Pelanggan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dapat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melakukan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pencarian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katalog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memilih</a:t>
            </a:r>
            <a:r>
              <a:rPr lang="en-US" dirty="0">
                <a:solidFill>
                  <a:schemeClr val="tx1"/>
                </a:solidFill>
              </a:rPr>
              <a:t> item </a:t>
            </a:r>
            <a:r>
              <a:rPr lang="en-US" dirty="0" err="1">
                <a:solidFill>
                  <a:schemeClr val="tx1"/>
                </a:solidFill>
              </a:rPr>
              <a:t>barang</a:t>
            </a:r>
            <a:endParaRPr lang="en-US" dirty="0">
              <a:solidFill>
                <a:schemeClr val="tx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 err="1" smtClean="0">
                <a:solidFill>
                  <a:schemeClr val="tx1"/>
                </a:solidFill>
              </a:rPr>
              <a:t>Pelanggan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dapat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memanggil</a:t>
            </a:r>
            <a:r>
              <a:rPr lang="en-US" dirty="0">
                <a:solidFill>
                  <a:schemeClr val="tx1"/>
                </a:solidFill>
              </a:rPr>
              <a:t> sales yang </a:t>
            </a:r>
            <a:r>
              <a:rPr lang="en-US" dirty="0" err="1">
                <a:solidFill>
                  <a:schemeClr val="tx1"/>
                </a:solidFill>
              </a:rPr>
              <a:t>berkepentingan</a:t>
            </a:r>
            <a:endParaRPr lang="en-US" dirty="0">
              <a:solidFill>
                <a:schemeClr val="tx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 err="1" smtClean="0">
                <a:solidFill>
                  <a:schemeClr val="tx1"/>
                </a:solidFill>
              </a:rPr>
              <a:t>Pelanggan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dapat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memberikan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informasi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pengiriman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barang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</a:t>
            </a:r>
            <a:r>
              <a:rPr lang="en-US" dirty="0">
                <a:solidFill>
                  <a:schemeClr val="tx1"/>
                </a:solidFill>
              </a:rPr>
              <a:t> sales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 err="1" smtClean="0">
                <a:solidFill>
                  <a:schemeClr val="tx1"/>
                </a:solidFill>
              </a:rPr>
              <a:t>Pelanggan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dapat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memberikan</a:t>
            </a:r>
            <a:r>
              <a:rPr lang="en-US" dirty="0">
                <a:solidFill>
                  <a:schemeClr val="tx1"/>
                </a:solidFill>
              </a:rPr>
              <a:t> form </a:t>
            </a:r>
            <a:r>
              <a:rPr lang="en-US" dirty="0" err="1">
                <a:solidFill>
                  <a:schemeClr val="tx1"/>
                </a:solidFill>
              </a:rPr>
              <a:t>rincian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biaya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</a:t>
            </a:r>
            <a:r>
              <a:rPr lang="en-US" dirty="0">
                <a:solidFill>
                  <a:schemeClr val="tx1"/>
                </a:solidFill>
              </a:rPr>
              <a:t> sales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 err="1" smtClean="0">
                <a:solidFill>
                  <a:schemeClr val="tx1"/>
                </a:solidFill>
              </a:rPr>
              <a:t>Pelanggan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dapat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menerima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faktur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pembelian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barang</a:t>
            </a:r>
            <a:endParaRPr lang="en-US" dirty="0">
              <a:solidFill>
                <a:schemeClr val="tx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 err="1" smtClean="0">
                <a:solidFill>
                  <a:schemeClr val="tx1"/>
                </a:solidFill>
              </a:rPr>
              <a:t>Mampu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mencatat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jumlah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transaksi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terjadi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secara</a:t>
            </a:r>
            <a:r>
              <a:rPr lang="en-US" dirty="0">
                <a:solidFill>
                  <a:schemeClr val="tx1"/>
                </a:solidFill>
              </a:rPr>
              <a:t> online </a:t>
            </a:r>
            <a:r>
              <a:rPr lang="en-US" dirty="0" err="1">
                <a:solidFill>
                  <a:schemeClr val="tx1"/>
                </a:solidFill>
              </a:rPr>
              <a:t>maupun</a:t>
            </a:r>
            <a:r>
              <a:rPr lang="en-US" dirty="0">
                <a:solidFill>
                  <a:schemeClr val="tx1"/>
                </a:solidFill>
              </a:rPr>
              <a:t> offline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 err="1" smtClean="0">
                <a:solidFill>
                  <a:schemeClr val="tx1"/>
                </a:solidFill>
              </a:rPr>
              <a:t>Memberikan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informasi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berapa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jumlah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pelanggan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terdaftar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pada</a:t>
            </a:r>
            <a:r>
              <a:rPr lang="en-US" dirty="0">
                <a:solidFill>
                  <a:schemeClr val="tx1"/>
                </a:solidFill>
              </a:rPr>
              <a:t> system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 err="1" smtClean="0">
                <a:solidFill>
                  <a:schemeClr val="tx1"/>
                </a:solidFill>
              </a:rPr>
              <a:t>Memberikan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laporan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atas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berapa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jumlah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transaksi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pembelian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terjadi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selama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kurun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waktu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tertentu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4684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Scope </a:t>
            </a:r>
            <a:r>
              <a:rPr lang="en-US" b="1" dirty="0">
                <a:solidFill>
                  <a:srgbClr val="0070C0"/>
                </a:solidFill>
              </a:rPr>
              <a:t>and Exclusions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4306529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chemeClr val="tx1"/>
                </a:solidFill>
              </a:rPr>
              <a:t>Kebutuhan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nonfungsional</a:t>
            </a:r>
            <a:r>
              <a:rPr lang="en-US" b="1" dirty="0">
                <a:solidFill>
                  <a:schemeClr val="tx1"/>
                </a:solidFill>
              </a:rPr>
              <a:t> yang </a:t>
            </a:r>
            <a:r>
              <a:rPr lang="en-US" b="1" dirty="0" err="1">
                <a:solidFill>
                  <a:schemeClr val="tx1"/>
                </a:solidFill>
              </a:rPr>
              <a:t>harus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ada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sebagai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berikut</a:t>
            </a:r>
            <a:r>
              <a:rPr lang="en-US" b="1" dirty="0">
                <a:solidFill>
                  <a:schemeClr val="tx1"/>
                </a:solidFill>
              </a:rPr>
              <a:t>: </a:t>
            </a:r>
            <a:endParaRPr lang="en-US" b="1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solidFill>
                  <a:schemeClr val="tx1"/>
                </a:solidFill>
              </a:rPr>
              <a:t>Sistem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berbasis</a:t>
            </a:r>
            <a:r>
              <a:rPr lang="en-US" dirty="0">
                <a:solidFill>
                  <a:schemeClr val="tx1"/>
                </a:solidFill>
              </a:rPr>
              <a:t> web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mobile 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solidFill>
                  <a:schemeClr val="tx1"/>
                </a:solidFill>
              </a:rPr>
              <a:t>Sistem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dapat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diakses</a:t>
            </a:r>
            <a:r>
              <a:rPr lang="en-US" dirty="0">
                <a:solidFill>
                  <a:schemeClr val="tx1"/>
                </a:solidFill>
              </a:rPr>
              <a:t> di </a:t>
            </a:r>
            <a:r>
              <a:rPr lang="en-US" dirty="0" err="1">
                <a:solidFill>
                  <a:schemeClr val="tx1"/>
                </a:solidFill>
              </a:rPr>
              <a:t>wilayah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seluruh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indonesia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solidFill>
                  <a:schemeClr val="tx1"/>
                </a:solidFill>
              </a:rPr>
              <a:t>Sistem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memiliki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performa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tinggi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solidFill>
                  <a:schemeClr val="tx1"/>
                </a:solidFill>
              </a:rPr>
              <a:t>Adanya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back up plan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mitigasi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kehilangan</a:t>
            </a:r>
            <a:r>
              <a:rPr lang="en-US" dirty="0">
                <a:solidFill>
                  <a:schemeClr val="tx1"/>
                </a:solidFill>
              </a:rPr>
              <a:t> data 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>
                <a:solidFill>
                  <a:schemeClr val="tx1"/>
                </a:solidFill>
              </a:rPr>
              <a:t>Sistem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mudah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dioperasikan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bagi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seluruh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kalangan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masyarakat</a:t>
            </a:r>
            <a:endParaRPr lang="en-US" dirty="0">
              <a:solidFill>
                <a:schemeClr val="tx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6421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Dependencies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262" y="1905000"/>
            <a:ext cx="8206153" cy="42730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62352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41275"/>
          </a:xfrm>
        </p:spPr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Resource </a:t>
            </a:r>
            <a:r>
              <a:rPr lang="en-US" b="1" dirty="0">
                <a:solidFill>
                  <a:srgbClr val="0070C0"/>
                </a:solidFill>
              </a:rPr>
              <a:t>Requirements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617663"/>
            <a:ext cx="7781998" cy="429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5965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70936"/>
          </a:xfrm>
        </p:spPr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Deliverables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395046"/>
            <a:ext cx="8915400" cy="5052646"/>
          </a:xfrm>
        </p:spPr>
        <p:txBody>
          <a:bodyPr>
            <a:normAutofit/>
          </a:bodyPr>
          <a:lstStyle/>
          <a:p>
            <a:r>
              <a:rPr lang="en-US" b="1" dirty="0"/>
              <a:t>Deliverables yang </a:t>
            </a:r>
            <a:r>
              <a:rPr lang="en-US" b="1" dirty="0" err="1"/>
              <a:t>akan</a:t>
            </a:r>
            <a:r>
              <a:rPr lang="en-US" b="1" dirty="0"/>
              <a:t> </a:t>
            </a:r>
            <a:r>
              <a:rPr lang="en-US" b="1" dirty="0" err="1"/>
              <a:t>diserahkan</a:t>
            </a:r>
            <a:r>
              <a:rPr lang="en-US" b="1" dirty="0"/>
              <a:t> </a:t>
            </a:r>
            <a:r>
              <a:rPr lang="en-US" b="1" dirty="0" err="1"/>
              <a:t>oleh</a:t>
            </a:r>
            <a:r>
              <a:rPr lang="en-US" b="1" dirty="0"/>
              <a:t> </a:t>
            </a:r>
            <a:r>
              <a:rPr lang="en-US" b="1" dirty="0" err="1"/>
              <a:t>tim</a:t>
            </a:r>
            <a:r>
              <a:rPr lang="en-US" b="1" dirty="0"/>
              <a:t> </a:t>
            </a:r>
            <a:r>
              <a:rPr lang="en-US" b="1" dirty="0" err="1"/>
              <a:t>proyek</a:t>
            </a:r>
            <a:r>
              <a:rPr lang="en-US" b="1" dirty="0"/>
              <a:t> </a:t>
            </a:r>
            <a:r>
              <a:rPr lang="en-US" b="1" dirty="0" err="1"/>
              <a:t>kepada</a:t>
            </a:r>
            <a:r>
              <a:rPr lang="en-US" b="1" dirty="0"/>
              <a:t> </a:t>
            </a:r>
            <a:r>
              <a:rPr lang="en-US" b="1" dirty="0" err="1"/>
              <a:t>pihak</a:t>
            </a:r>
            <a:r>
              <a:rPr lang="en-US" b="1" dirty="0"/>
              <a:t> stakeholder </a:t>
            </a:r>
            <a:r>
              <a:rPr lang="en-US" b="1" dirty="0" err="1"/>
              <a:t>adalah</a:t>
            </a:r>
            <a:r>
              <a:rPr lang="en-US" b="1" dirty="0"/>
              <a:t> : </a:t>
            </a:r>
          </a:p>
          <a:p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133600"/>
            <a:ext cx="7549662" cy="43140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78502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Project </a:t>
            </a:r>
            <a:r>
              <a:rPr lang="en-US" b="1" dirty="0">
                <a:solidFill>
                  <a:srgbClr val="0070C0"/>
                </a:solidFill>
              </a:rPr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US" sz="2000" dirty="0" err="1">
                <a:solidFill>
                  <a:schemeClr val="tx1"/>
                </a:solidFill>
              </a:rPr>
              <a:t>Pendekatan</a:t>
            </a:r>
            <a:r>
              <a:rPr lang="en-US" sz="2000" dirty="0">
                <a:solidFill>
                  <a:schemeClr val="tx1"/>
                </a:solidFill>
              </a:rPr>
              <a:t> yang </a:t>
            </a:r>
            <a:r>
              <a:rPr lang="en-US" sz="2000" dirty="0" err="1">
                <a:solidFill>
                  <a:schemeClr val="tx1"/>
                </a:solidFill>
              </a:rPr>
              <a:t>dilakukan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dalam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pembuatan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proyek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ini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adalah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dengan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melakukan</a:t>
            </a:r>
            <a:r>
              <a:rPr lang="en-US" sz="2000" dirty="0">
                <a:solidFill>
                  <a:schemeClr val="tx1"/>
                </a:solidFill>
              </a:rPr>
              <a:t> interview </a:t>
            </a:r>
            <a:r>
              <a:rPr lang="en-US" sz="2000" dirty="0" err="1">
                <a:solidFill>
                  <a:schemeClr val="tx1"/>
                </a:solidFill>
              </a:rPr>
              <a:t>seintensif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mungkin</a:t>
            </a:r>
            <a:r>
              <a:rPr lang="en-US" sz="2000" dirty="0">
                <a:solidFill>
                  <a:schemeClr val="tx1"/>
                </a:solidFill>
              </a:rPr>
              <a:t>. Interview </a:t>
            </a:r>
            <a:r>
              <a:rPr lang="en-US" sz="2000" dirty="0" err="1">
                <a:solidFill>
                  <a:schemeClr val="tx1"/>
                </a:solidFill>
              </a:rPr>
              <a:t>dengan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pihak</a:t>
            </a:r>
            <a:r>
              <a:rPr lang="en-US" sz="2000" dirty="0">
                <a:solidFill>
                  <a:schemeClr val="tx1"/>
                </a:solidFill>
              </a:rPr>
              <a:t> stakeholder </a:t>
            </a:r>
            <a:r>
              <a:rPr lang="en-US" sz="2000" dirty="0" err="1">
                <a:solidFill>
                  <a:schemeClr val="tx1"/>
                </a:solidFill>
              </a:rPr>
              <a:t>merupakan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metode</a:t>
            </a:r>
            <a:r>
              <a:rPr lang="en-US" sz="2000" dirty="0">
                <a:solidFill>
                  <a:schemeClr val="tx1"/>
                </a:solidFill>
              </a:rPr>
              <a:t> yang </a:t>
            </a:r>
            <a:r>
              <a:rPr lang="en-US" sz="2000" dirty="0" err="1">
                <a:solidFill>
                  <a:schemeClr val="tx1"/>
                </a:solidFill>
              </a:rPr>
              <a:t>mudah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dilakukan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karena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dengan</a:t>
            </a:r>
            <a:r>
              <a:rPr lang="en-US" sz="2000" dirty="0">
                <a:solidFill>
                  <a:schemeClr val="tx1"/>
                </a:solidFill>
              </a:rPr>
              <a:t> interview </a:t>
            </a:r>
            <a:r>
              <a:rPr lang="en-US" sz="2000" dirty="0" err="1">
                <a:solidFill>
                  <a:schemeClr val="tx1"/>
                </a:solidFill>
              </a:rPr>
              <a:t>sudah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cukup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mendapatkan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informasi</a:t>
            </a:r>
            <a:r>
              <a:rPr lang="en-US" sz="2000" dirty="0">
                <a:solidFill>
                  <a:schemeClr val="tx1"/>
                </a:solidFill>
              </a:rPr>
              <a:t> yang </a:t>
            </a:r>
            <a:r>
              <a:rPr lang="en-US" sz="2000" dirty="0" err="1">
                <a:solidFill>
                  <a:schemeClr val="tx1"/>
                </a:solidFill>
              </a:rPr>
              <a:t>dibutuhan</a:t>
            </a:r>
            <a:r>
              <a:rPr lang="en-US" sz="2000" dirty="0">
                <a:solidFill>
                  <a:schemeClr val="tx1"/>
                </a:solidFill>
              </a:rPr>
              <a:t>. </a:t>
            </a:r>
            <a:r>
              <a:rPr lang="en-US" sz="2000" dirty="0" err="1">
                <a:solidFill>
                  <a:schemeClr val="tx1"/>
                </a:solidFill>
              </a:rPr>
              <a:t>Informasi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tersebut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kemudian</a:t>
            </a:r>
            <a:r>
              <a:rPr lang="en-US" sz="2000" dirty="0">
                <a:solidFill>
                  <a:schemeClr val="tx1"/>
                </a:solidFill>
              </a:rPr>
              <a:t> di </a:t>
            </a:r>
            <a:r>
              <a:rPr lang="en-US" sz="2000" dirty="0" err="1">
                <a:solidFill>
                  <a:schemeClr val="tx1"/>
                </a:solidFill>
              </a:rPr>
              <a:t>oleh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untuk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menjadi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sebuah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dokumen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kebutuhan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sebagai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sarana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pengembangan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proyek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aplikasi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sistem</a:t>
            </a:r>
            <a:r>
              <a:rPr lang="en-US" sz="2000" dirty="0">
                <a:solidFill>
                  <a:schemeClr val="tx1"/>
                </a:solidFill>
              </a:rPr>
              <a:t> order </a:t>
            </a:r>
            <a:r>
              <a:rPr lang="en-US" sz="2000" dirty="0" err="1">
                <a:solidFill>
                  <a:schemeClr val="tx1"/>
                </a:solidFill>
              </a:rPr>
              <a:t>barang</a:t>
            </a:r>
            <a:r>
              <a:rPr lang="en-US" sz="2000" dirty="0">
                <a:solidFill>
                  <a:schemeClr val="tx1"/>
                </a:solidFill>
              </a:rPr>
              <a:t> online.</a:t>
            </a:r>
          </a:p>
          <a:p>
            <a:pPr algn="just"/>
            <a:r>
              <a:rPr lang="en-US" sz="2000" dirty="0" err="1">
                <a:solidFill>
                  <a:schemeClr val="tx1"/>
                </a:solidFill>
              </a:rPr>
              <a:t>Solusi</a:t>
            </a:r>
            <a:r>
              <a:rPr lang="en-US" sz="2000" dirty="0">
                <a:solidFill>
                  <a:schemeClr val="tx1"/>
                </a:solidFill>
              </a:rPr>
              <a:t> yang </a:t>
            </a:r>
            <a:r>
              <a:rPr lang="en-US" sz="2000" dirty="0" err="1">
                <a:solidFill>
                  <a:schemeClr val="tx1"/>
                </a:solidFill>
              </a:rPr>
              <a:t>diajukan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untuk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mengatasi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masalah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pada</a:t>
            </a:r>
            <a:r>
              <a:rPr lang="en-US" sz="2000" dirty="0">
                <a:solidFill>
                  <a:schemeClr val="tx1"/>
                </a:solidFill>
              </a:rPr>
              <a:t> PT. ABC </a:t>
            </a:r>
            <a:r>
              <a:rPr lang="en-US" sz="2000" dirty="0" err="1">
                <a:solidFill>
                  <a:schemeClr val="tx1"/>
                </a:solidFill>
              </a:rPr>
              <a:t>untuk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mengembangkan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bisnis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penjualannya</a:t>
            </a:r>
            <a:r>
              <a:rPr lang="en-US" sz="2000" dirty="0">
                <a:solidFill>
                  <a:schemeClr val="tx1"/>
                </a:solidFill>
              </a:rPr>
              <a:t> website online </a:t>
            </a:r>
            <a:r>
              <a:rPr lang="en-US" sz="2000" dirty="0" err="1">
                <a:solidFill>
                  <a:schemeClr val="tx1"/>
                </a:solidFill>
              </a:rPr>
              <a:t>dimana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transaksi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perdagangan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antara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penjual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pembeli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dengan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menggunakan</a:t>
            </a:r>
            <a:r>
              <a:rPr lang="en-US" sz="2000" dirty="0">
                <a:solidFill>
                  <a:schemeClr val="tx1"/>
                </a:solidFill>
              </a:rPr>
              <a:t> media internet. </a:t>
            </a:r>
            <a:r>
              <a:rPr lang="en-US" sz="2000" dirty="0" err="1">
                <a:solidFill>
                  <a:schemeClr val="tx1"/>
                </a:solidFill>
              </a:rPr>
              <a:t>Keuntungan</a:t>
            </a:r>
            <a:r>
              <a:rPr lang="en-US" sz="2000" dirty="0">
                <a:solidFill>
                  <a:schemeClr val="tx1"/>
                </a:solidFill>
              </a:rPr>
              <a:t> yang </a:t>
            </a:r>
            <a:r>
              <a:rPr lang="en-US" sz="2000" dirty="0" err="1">
                <a:solidFill>
                  <a:schemeClr val="tx1"/>
                </a:solidFill>
              </a:rPr>
              <a:t>diperoleh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dengan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menggunaka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transaksi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ini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adalah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untuk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meningkatkan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pendapatan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dengan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menggunakan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penjualan</a:t>
            </a:r>
            <a:r>
              <a:rPr lang="en-US" sz="2000" dirty="0">
                <a:solidFill>
                  <a:schemeClr val="tx1"/>
                </a:solidFill>
              </a:rPr>
              <a:t> online yang </a:t>
            </a:r>
            <a:r>
              <a:rPr lang="en-US" sz="2000" dirty="0" err="1">
                <a:solidFill>
                  <a:schemeClr val="tx1"/>
                </a:solidFill>
              </a:rPr>
              <a:t>biayanya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lebih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murah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juga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sekaligus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biaya-biaya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operasional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seperti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kertas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 err="1">
                <a:solidFill>
                  <a:schemeClr val="tx1"/>
                </a:solidFill>
              </a:rPr>
              <a:t>pencetakan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katalog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  <a:p>
            <a:pPr algn="just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156300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88875"/>
          </a:xfrm>
        </p:spPr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Use Case 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8" name="Content Placeholder 7" descr="https://lh3.googleusercontent.com/-uGROzfWxrLs/Vj5AA-RnTKI/AAAAAAAAAds/MQH7ZftQ-d4/w1002-h574-no/image.jpe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048" y="1441450"/>
            <a:ext cx="7803729" cy="44704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776622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Class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193" y="2343915"/>
            <a:ext cx="5782591" cy="34121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0044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41275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Sequence Diagram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136" y="1676400"/>
            <a:ext cx="8915400" cy="40092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231792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1782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Activity Diagram</a:t>
            </a:r>
            <a:br>
              <a:rPr lang="en-US" b="1" dirty="0">
                <a:solidFill>
                  <a:srgbClr val="0070C0"/>
                </a:solidFill>
              </a:rPr>
            </a:b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5" name="Content Placeholder 4" descr="https://lh5.googleusercontent.com/-zoWNGodkufw/Vj5AA3oH_OI/AAAAAAAAAds/5l_3bcAhz2U/w1001-h472-no/image.jpe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3" y="1692193"/>
            <a:ext cx="8915400" cy="42038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618007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Project </a:t>
            </a:r>
            <a:r>
              <a:rPr lang="en-US" b="1" dirty="0">
                <a:solidFill>
                  <a:srgbClr val="0070C0"/>
                </a:solidFill>
              </a:rP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Sistem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informasi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adalah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suatu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sistem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yang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dapat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menyediakan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informasi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yang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dihasilkan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dari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pengolahan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data-data yang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tersedia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.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Sistem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informasi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merupakan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kombinasi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dari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teknologi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informasi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dan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aktifitas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orang yang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menggunakan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teknologi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itu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untuk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mendukung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operasi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dan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manajemen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.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Seiring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perkembangan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teknologi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yang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semakin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pesat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banyak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perusahaan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yang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memanfaatkan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sistem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informasi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untuk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membantu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menjalankan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kegiatan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operasional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perusahaan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itu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sendiri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.</a:t>
            </a:r>
          </a:p>
          <a:p>
            <a:pPr algn="just"/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Begitupula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dengan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proses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bisnis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yang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semakin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besar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sehingga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diperlukan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teknologi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yang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dapat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memudahkan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pelanggan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untuk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memesan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barang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yang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diinginkan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secara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cepat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dan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tepat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.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Untuk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membantu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dan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memperlancar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bisnis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maka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PT. ABC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memerlukan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suatu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aplikasi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yang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berguna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dan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bermafaat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bagi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kelancaran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proses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bisnis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yaitu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aplikasi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pemesanan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barang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secara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online.</a:t>
            </a:r>
          </a:p>
        </p:txBody>
      </p:sp>
    </p:spTree>
    <p:extLst>
      <p:ext uri="{BB962C8B-B14F-4D97-AF65-F5344CB8AC3E}">
        <p14:creationId xmlns:p14="http://schemas.microsoft.com/office/powerpoint/2010/main" val="17471033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EDM 310 Class Blog: September 201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661" y="1278193"/>
            <a:ext cx="6717758" cy="4492501"/>
          </a:xfrm>
        </p:spPr>
      </p:pic>
    </p:spTree>
    <p:extLst>
      <p:ext uri="{BB962C8B-B14F-4D97-AF65-F5344CB8AC3E}">
        <p14:creationId xmlns:p14="http://schemas.microsoft.com/office/powerpoint/2010/main" val="13775437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Background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8948" y="1585672"/>
            <a:ext cx="8915400" cy="4967527"/>
          </a:xfrm>
        </p:spPr>
        <p:txBody>
          <a:bodyPr>
            <a:normAutofit/>
          </a:bodyPr>
          <a:lstStyle/>
          <a:p>
            <a:pPr algn="just"/>
            <a:r>
              <a:rPr lang="en-US" dirty="0" err="1">
                <a:solidFill>
                  <a:schemeClr val="tx1"/>
                </a:solidFill>
              </a:rPr>
              <a:t>Sistem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penjualan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digunakan</a:t>
            </a:r>
            <a:r>
              <a:rPr lang="en-US" dirty="0">
                <a:solidFill>
                  <a:schemeClr val="tx1"/>
                </a:solidFill>
              </a:rPr>
              <a:t> di PT. ABC </a:t>
            </a:r>
            <a:r>
              <a:rPr lang="en-US" dirty="0" err="1">
                <a:solidFill>
                  <a:schemeClr val="tx1"/>
                </a:solidFill>
              </a:rPr>
              <a:t>saat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masih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menggunakan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fasilitas</a:t>
            </a:r>
            <a:r>
              <a:rPr lang="en-US" dirty="0">
                <a:solidFill>
                  <a:schemeClr val="tx1"/>
                </a:solidFill>
              </a:rPr>
              <a:t> manual </a:t>
            </a:r>
            <a:r>
              <a:rPr lang="en-US" dirty="0" err="1">
                <a:solidFill>
                  <a:schemeClr val="tx1"/>
                </a:solidFill>
              </a:rPr>
              <a:t>karena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belum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memiliki</a:t>
            </a:r>
            <a:r>
              <a:rPr lang="en-US" dirty="0">
                <a:solidFill>
                  <a:schemeClr val="tx1"/>
                </a:solidFill>
              </a:rPr>
              <a:t> e-commerce </a:t>
            </a:r>
            <a:r>
              <a:rPr lang="en-US" dirty="0" err="1">
                <a:solidFill>
                  <a:schemeClr val="tx1"/>
                </a:solidFill>
              </a:rPr>
              <a:t>sehingga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penjualan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masih</a:t>
            </a:r>
            <a:r>
              <a:rPr lang="en-US" dirty="0">
                <a:solidFill>
                  <a:schemeClr val="tx1"/>
                </a:solidFill>
              </a:rPr>
              <a:t> minim.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pencatatan</a:t>
            </a:r>
            <a:r>
              <a:rPr lang="en-US" dirty="0">
                <a:solidFill>
                  <a:schemeClr val="tx1"/>
                </a:solidFill>
              </a:rPr>
              <a:t> data </a:t>
            </a:r>
            <a:r>
              <a:rPr lang="en-US" dirty="0" err="1">
                <a:solidFill>
                  <a:schemeClr val="tx1"/>
                </a:solidFill>
              </a:rPr>
              <a:t>transaksi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penjualan</a:t>
            </a:r>
            <a:r>
              <a:rPr lang="en-US" dirty="0">
                <a:solidFill>
                  <a:schemeClr val="tx1"/>
                </a:solidFill>
              </a:rPr>
              <a:t> PT. ABC </a:t>
            </a:r>
            <a:r>
              <a:rPr lang="en-US" dirty="0" err="1">
                <a:solidFill>
                  <a:schemeClr val="tx1"/>
                </a:solidFill>
              </a:rPr>
              <a:t>masih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secara</a:t>
            </a:r>
            <a:r>
              <a:rPr lang="en-US" dirty="0">
                <a:solidFill>
                  <a:schemeClr val="tx1"/>
                </a:solidFill>
              </a:rPr>
              <a:t> manual, </a:t>
            </a:r>
            <a:r>
              <a:rPr lang="en-US" dirty="0" err="1">
                <a:solidFill>
                  <a:schemeClr val="tx1"/>
                </a:solidFill>
              </a:rPr>
              <a:t>sehingga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sering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terjadi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kesalahan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pembuatan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laporan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US" dirty="0" err="1">
                <a:solidFill>
                  <a:schemeClr val="tx1"/>
                </a:solidFill>
              </a:rPr>
              <a:t>Dengan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menggunakan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fasilitas</a:t>
            </a:r>
            <a:r>
              <a:rPr lang="en-US" dirty="0">
                <a:solidFill>
                  <a:schemeClr val="tx1"/>
                </a:solidFill>
              </a:rPr>
              <a:t> manual </a:t>
            </a:r>
            <a:r>
              <a:rPr lang="en-US" dirty="0" err="1">
                <a:solidFill>
                  <a:schemeClr val="tx1"/>
                </a:solidFill>
              </a:rPr>
              <a:t>sebagai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sarana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penjualan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maka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lingkup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penjualan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promosi</a:t>
            </a:r>
            <a:r>
              <a:rPr lang="en-US" dirty="0">
                <a:solidFill>
                  <a:schemeClr val="tx1"/>
                </a:solidFill>
              </a:rPr>
              <a:t> pun </a:t>
            </a:r>
            <a:r>
              <a:rPr lang="en-US" dirty="0" err="1">
                <a:solidFill>
                  <a:schemeClr val="tx1"/>
                </a:solidFill>
              </a:rPr>
              <a:t>masih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kecil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karena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hanya</a:t>
            </a:r>
            <a:r>
              <a:rPr lang="en-US" dirty="0">
                <a:solidFill>
                  <a:schemeClr val="tx1"/>
                </a:solidFill>
              </a:rPr>
              <a:t> orang-orang yang </a:t>
            </a:r>
            <a:r>
              <a:rPr lang="en-US" dirty="0" err="1">
                <a:solidFill>
                  <a:schemeClr val="tx1"/>
                </a:solidFill>
              </a:rPr>
              <a:t>tertentu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saja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bisa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bertransaksi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algn="just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390" y="3892037"/>
            <a:ext cx="3488641" cy="2192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003" y="3892037"/>
            <a:ext cx="3522345" cy="2192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ight Arrow 5"/>
          <p:cNvSpPr/>
          <p:nvPr/>
        </p:nvSpPr>
        <p:spPr>
          <a:xfrm>
            <a:off x="6764216" y="4900247"/>
            <a:ext cx="87923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6801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Business </a:t>
            </a:r>
            <a:r>
              <a:rPr lang="en-US" b="1" dirty="0">
                <a:solidFill>
                  <a:srgbClr val="0070C0"/>
                </a:solidFill>
              </a:rPr>
              <a:t>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4915" y="1612490"/>
            <a:ext cx="8915400" cy="4857136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b="1" dirty="0" err="1">
                <a:solidFill>
                  <a:schemeClr val="tx1"/>
                </a:solidFill>
              </a:rPr>
              <a:t>Berikut</a:t>
            </a:r>
            <a:r>
              <a:rPr lang="en-US" b="1" dirty="0">
                <a:solidFill>
                  <a:schemeClr val="tx1"/>
                </a:solidFill>
              </a:rPr>
              <a:t> business options </a:t>
            </a:r>
            <a:r>
              <a:rPr lang="en-US" b="1" dirty="0" err="1">
                <a:solidFill>
                  <a:schemeClr val="tx1"/>
                </a:solidFill>
              </a:rPr>
              <a:t>untuk</a:t>
            </a:r>
            <a:r>
              <a:rPr lang="en-US" b="1" dirty="0">
                <a:solidFill>
                  <a:schemeClr val="tx1"/>
                </a:solidFill>
              </a:rPr>
              <a:t> project </a:t>
            </a:r>
            <a:r>
              <a:rPr lang="en-US" b="1" dirty="0" err="1">
                <a:solidFill>
                  <a:schemeClr val="tx1"/>
                </a:solidFill>
              </a:rPr>
              <a:t>ini</a:t>
            </a:r>
            <a:r>
              <a:rPr lang="en-US" b="1" dirty="0">
                <a:solidFill>
                  <a:schemeClr val="tx1"/>
                </a:solidFill>
              </a:rPr>
              <a:t> :</a:t>
            </a:r>
          </a:p>
          <a:p>
            <a:pPr marL="0" indent="0" algn="just">
              <a:buNone/>
            </a:pPr>
            <a:r>
              <a:rPr lang="en-US" dirty="0" smtClean="0">
                <a:solidFill>
                  <a:schemeClr val="tx1"/>
                </a:solidFill>
              </a:rPr>
              <a:t>1. </a:t>
            </a:r>
            <a:r>
              <a:rPr lang="en-US" dirty="0" err="1" smtClean="0">
                <a:solidFill>
                  <a:schemeClr val="tx1"/>
                </a:solidFill>
              </a:rPr>
              <a:t>Proyek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diasumsikan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suatu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proyek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bertujuan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membuat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mengembangkan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sistem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informasi</a:t>
            </a:r>
            <a:r>
              <a:rPr lang="en-US" dirty="0">
                <a:solidFill>
                  <a:schemeClr val="tx1"/>
                </a:solidFill>
              </a:rPr>
              <a:t> order </a:t>
            </a:r>
            <a:r>
              <a:rPr lang="en-US" dirty="0" err="1">
                <a:solidFill>
                  <a:schemeClr val="tx1"/>
                </a:solidFill>
              </a:rPr>
              <a:t>barang</a:t>
            </a:r>
            <a:r>
              <a:rPr lang="en-US" dirty="0">
                <a:solidFill>
                  <a:schemeClr val="tx1"/>
                </a:solidFill>
              </a:rPr>
              <a:t> online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PT. ABC.</a:t>
            </a:r>
          </a:p>
          <a:p>
            <a:pPr marL="0" indent="0" algn="just">
              <a:buNone/>
            </a:pPr>
            <a:r>
              <a:rPr lang="en-US" dirty="0" smtClean="0">
                <a:solidFill>
                  <a:schemeClr val="tx1"/>
                </a:solidFill>
              </a:rPr>
              <a:t>2.  </a:t>
            </a:r>
            <a:r>
              <a:rPr lang="en-US" dirty="0" err="1" smtClean="0">
                <a:solidFill>
                  <a:schemeClr val="tx1"/>
                </a:solidFill>
              </a:rPr>
              <a:t>Proyek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diasumsikan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dapat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membantu</a:t>
            </a:r>
            <a:r>
              <a:rPr lang="en-US" dirty="0">
                <a:solidFill>
                  <a:schemeClr val="tx1"/>
                </a:solidFill>
              </a:rPr>
              <a:t> proses </a:t>
            </a:r>
            <a:r>
              <a:rPr lang="en-US" dirty="0" err="1">
                <a:solidFill>
                  <a:schemeClr val="tx1"/>
                </a:solidFill>
              </a:rPr>
              <a:t>pengelolaan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barang-barang</a:t>
            </a:r>
            <a:r>
              <a:rPr lang="en-US" dirty="0">
                <a:solidFill>
                  <a:schemeClr val="tx1"/>
                </a:solidFill>
              </a:rPr>
              <a:t> / inventory yang </a:t>
            </a:r>
            <a:r>
              <a:rPr lang="en-US" dirty="0" err="1">
                <a:solidFill>
                  <a:schemeClr val="tx1"/>
                </a:solidFill>
              </a:rPr>
              <a:t>disimpan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gudang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perusahaan</a:t>
            </a:r>
            <a:r>
              <a:rPr lang="en-US" dirty="0">
                <a:solidFill>
                  <a:schemeClr val="tx1"/>
                </a:solidFill>
              </a:rPr>
              <a:t> PT. ABC .</a:t>
            </a:r>
          </a:p>
          <a:p>
            <a:pPr marL="0" indent="0" algn="just">
              <a:buNone/>
            </a:pPr>
            <a:r>
              <a:rPr lang="en-US" dirty="0" smtClean="0">
                <a:solidFill>
                  <a:schemeClr val="tx1"/>
                </a:solidFill>
              </a:rPr>
              <a:t>3. </a:t>
            </a:r>
            <a:r>
              <a:rPr lang="en-US" dirty="0" err="1" smtClean="0">
                <a:solidFill>
                  <a:schemeClr val="tx1"/>
                </a:solidFill>
              </a:rPr>
              <a:t>Proyek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diasumsikan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berupa</a:t>
            </a:r>
            <a:r>
              <a:rPr lang="en-US" dirty="0">
                <a:solidFill>
                  <a:schemeClr val="tx1"/>
                </a:solidFill>
              </a:rPr>
              <a:t> website yang </a:t>
            </a:r>
            <a:r>
              <a:rPr lang="en-US" dirty="0" err="1">
                <a:solidFill>
                  <a:schemeClr val="tx1"/>
                </a:solidFill>
              </a:rPr>
              <a:t>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selalu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diperbaharui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informasinya</a:t>
            </a:r>
            <a:r>
              <a:rPr lang="en-US" dirty="0">
                <a:solidFill>
                  <a:schemeClr val="tx1"/>
                </a:solidFill>
              </a:rPr>
              <a:t> agar </a:t>
            </a:r>
            <a:r>
              <a:rPr lang="en-US" dirty="0" err="1">
                <a:solidFill>
                  <a:schemeClr val="tx1"/>
                </a:solidFill>
              </a:rPr>
              <a:t>dapat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memberikan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informasi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aktual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bagi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penggunanya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0" indent="0" algn="just"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 algn="just"/>
            <a:r>
              <a:rPr lang="en-US" b="1" dirty="0" err="1" smtClean="0">
                <a:solidFill>
                  <a:schemeClr val="tx1"/>
                </a:solidFill>
              </a:rPr>
              <a:t>Beberapa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manfaat</a:t>
            </a:r>
            <a:r>
              <a:rPr lang="en-US" b="1" dirty="0">
                <a:solidFill>
                  <a:schemeClr val="tx1"/>
                </a:solidFill>
              </a:rPr>
              <a:t> yang </a:t>
            </a:r>
            <a:r>
              <a:rPr lang="en-US" b="1" dirty="0" err="1">
                <a:solidFill>
                  <a:schemeClr val="tx1"/>
                </a:solidFill>
              </a:rPr>
              <a:t>dapat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diperoleh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dari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pelaksanaannya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antara</a:t>
            </a:r>
            <a:r>
              <a:rPr lang="en-US" b="1" dirty="0">
                <a:solidFill>
                  <a:schemeClr val="tx1"/>
                </a:solidFill>
              </a:rPr>
              <a:t> lain </a:t>
            </a:r>
            <a:r>
              <a:rPr lang="en-US" b="1" dirty="0" err="1">
                <a:solidFill>
                  <a:schemeClr val="tx1"/>
                </a:solidFill>
              </a:rPr>
              <a:t>adalah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sebagai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berikut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tx1"/>
                </a:solidFill>
              </a:rPr>
              <a:t>1. Revenue   Steam   (</a:t>
            </a:r>
            <a:r>
              <a:rPr lang="en-US" dirty="0" err="1">
                <a:solidFill>
                  <a:schemeClr val="tx1"/>
                </a:solidFill>
              </a:rPr>
              <a:t>aliran</a:t>
            </a:r>
            <a:r>
              <a:rPr lang="en-US" dirty="0">
                <a:solidFill>
                  <a:schemeClr val="tx1"/>
                </a:solidFill>
              </a:rPr>
              <a:t>   </a:t>
            </a:r>
            <a:r>
              <a:rPr lang="en-US" dirty="0" err="1">
                <a:solidFill>
                  <a:schemeClr val="tx1"/>
                </a:solidFill>
              </a:rPr>
              <a:t>pendapatan</a:t>
            </a:r>
            <a:r>
              <a:rPr lang="en-US" dirty="0">
                <a:solidFill>
                  <a:schemeClr val="tx1"/>
                </a:solidFill>
              </a:rPr>
              <a:t>)  </a:t>
            </a:r>
            <a:r>
              <a:rPr lang="en-US" dirty="0" err="1">
                <a:solidFill>
                  <a:schemeClr val="tx1"/>
                </a:solidFill>
              </a:rPr>
              <a:t>baru</a:t>
            </a:r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smtClean="0">
                <a:solidFill>
                  <a:schemeClr val="tx1"/>
                </a:solidFill>
              </a:rPr>
              <a:t>yang </a:t>
            </a:r>
            <a:r>
              <a:rPr lang="en-US" dirty="0" err="1" smtClean="0">
                <a:solidFill>
                  <a:schemeClr val="tx1"/>
                </a:solidFill>
              </a:rPr>
              <a:t>mungkin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lebih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menjanjikan</a:t>
            </a:r>
            <a:r>
              <a:rPr lang="en-US" dirty="0">
                <a:solidFill>
                  <a:schemeClr val="tx1"/>
                </a:solidFill>
              </a:rPr>
              <a:t>, yang </a:t>
            </a:r>
            <a:r>
              <a:rPr lang="en-US" dirty="0" err="1">
                <a:solidFill>
                  <a:schemeClr val="tx1"/>
                </a:solidFill>
              </a:rPr>
              <a:t>tidak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bisa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ditemui</a:t>
            </a:r>
            <a:r>
              <a:rPr lang="en-US" dirty="0">
                <a:solidFill>
                  <a:schemeClr val="tx1"/>
                </a:solidFill>
              </a:rPr>
              <a:t> di </a:t>
            </a:r>
            <a:r>
              <a:rPr lang="en-US" dirty="0" err="1">
                <a:solidFill>
                  <a:schemeClr val="tx1"/>
                </a:solidFill>
              </a:rPr>
              <a:t>sistem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transaksi</a:t>
            </a:r>
            <a:r>
              <a:rPr lang="en-US" dirty="0">
                <a:solidFill>
                  <a:schemeClr val="tx1"/>
                </a:solidFill>
              </a:rPr>
              <a:t> manual.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tx1"/>
                </a:solidFill>
              </a:rPr>
              <a:t>2. </a:t>
            </a:r>
            <a:r>
              <a:rPr lang="en-US" dirty="0" err="1">
                <a:solidFill>
                  <a:schemeClr val="tx1"/>
                </a:solidFill>
              </a:rPr>
              <a:t>Dapat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meningkatkan</a:t>
            </a:r>
            <a:r>
              <a:rPr lang="en-US" dirty="0">
                <a:solidFill>
                  <a:schemeClr val="tx1"/>
                </a:solidFill>
              </a:rPr>
              <a:t> Market Exposure (</a:t>
            </a:r>
            <a:r>
              <a:rPr lang="en-US" dirty="0" err="1">
                <a:solidFill>
                  <a:schemeClr val="tx1"/>
                </a:solidFill>
              </a:rPr>
              <a:t>pangsa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pasar</a:t>
            </a:r>
            <a:r>
              <a:rPr lang="en-US" dirty="0">
                <a:solidFill>
                  <a:schemeClr val="tx1"/>
                </a:solidFill>
              </a:rPr>
              <a:t>).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tx1"/>
                </a:solidFill>
              </a:rPr>
              <a:t>3. </a:t>
            </a:r>
            <a:r>
              <a:rPr lang="en-US" dirty="0" err="1">
                <a:solidFill>
                  <a:schemeClr val="tx1"/>
                </a:solidFill>
              </a:rPr>
              <a:t>Sistem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diharapkan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mampu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meningkatkan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kinerja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bagian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pembelian</a:t>
            </a:r>
            <a:endParaRPr lang="en-US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dirty="0">
                <a:solidFill>
                  <a:schemeClr val="tx1"/>
                </a:solidFill>
              </a:rPr>
              <a:t>4. </a:t>
            </a:r>
            <a:r>
              <a:rPr lang="en-US" dirty="0" err="1">
                <a:solidFill>
                  <a:schemeClr val="tx1"/>
                </a:solidFill>
              </a:rPr>
              <a:t>Melebarkan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jangkuan</a:t>
            </a:r>
            <a:endParaRPr lang="en-US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dirty="0">
                <a:solidFill>
                  <a:schemeClr val="tx1"/>
                </a:solidFill>
              </a:rPr>
              <a:t>5. </a:t>
            </a:r>
            <a:r>
              <a:rPr lang="en-US" dirty="0" err="1">
                <a:solidFill>
                  <a:schemeClr val="tx1"/>
                </a:solidFill>
              </a:rPr>
              <a:t>Meningkatkan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Custumer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Loyality</a:t>
            </a:r>
            <a:endParaRPr lang="en-US" dirty="0">
              <a:solidFill>
                <a:schemeClr val="tx1"/>
              </a:solidFill>
            </a:endParaRP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6983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Business </a:t>
            </a:r>
            <a:r>
              <a:rPr lang="en-US" b="1" dirty="0">
                <a:solidFill>
                  <a:srgbClr val="0070C0"/>
                </a:solidFill>
              </a:rPr>
              <a:t>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4915" y="1612490"/>
            <a:ext cx="8915400" cy="4857136"/>
          </a:xfrm>
        </p:spPr>
        <p:txBody>
          <a:bodyPr>
            <a:normAutofit/>
          </a:bodyPr>
          <a:lstStyle/>
          <a:p>
            <a:pPr algn="just"/>
            <a:r>
              <a:rPr lang="en-US" b="1" dirty="0" err="1">
                <a:solidFill>
                  <a:schemeClr val="tx1"/>
                </a:solidFill>
              </a:rPr>
              <a:t>Kelemahannya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antara</a:t>
            </a:r>
            <a:r>
              <a:rPr lang="en-US" b="1" dirty="0">
                <a:solidFill>
                  <a:schemeClr val="tx1"/>
                </a:solidFill>
              </a:rPr>
              <a:t> lain :</a:t>
            </a:r>
          </a:p>
          <a:p>
            <a:pPr algn="just">
              <a:buFont typeface="+mj-lt"/>
              <a:buAutoNum type="arabicPeriod"/>
            </a:pPr>
            <a:r>
              <a:rPr lang="en-US" dirty="0" err="1" smtClean="0">
                <a:solidFill>
                  <a:schemeClr val="tx1"/>
                </a:solidFill>
              </a:rPr>
              <a:t>Pencatatan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pemesanan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transaksi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masih</a:t>
            </a:r>
            <a:r>
              <a:rPr lang="en-US" dirty="0">
                <a:solidFill>
                  <a:schemeClr val="tx1"/>
                </a:solidFill>
              </a:rPr>
              <a:t> manual.</a:t>
            </a:r>
          </a:p>
          <a:p>
            <a:pPr algn="just">
              <a:buFont typeface="+mj-lt"/>
              <a:buAutoNum type="arabicPeriod"/>
            </a:pPr>
            <a:r>
              <a:rPr lang="en-US" dirty="0" err="1" smtClean="0">
                <a:solidFill>
                  <a:schemeClr val="tx1"/>
                </a:solidFill>
              </a:rPr>
              <a:t>Pesanan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tertukar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merupakan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dampak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kesalahan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pada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pemesanan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algn="just">
              <a:buFont typeface="+mj-lt"/>
              <a:buAutoNum type="arabicPeriod"/>
            </a:pPr>
            <a:r>
              <a:rPr lang="en-US" dirty="0" err="1" smtClean="0">
                <a:solidFill>
                  <a:schemeClr val="tx1"/>
                </a:solidFill>
              </a:rPr>
              <a:t>Komunikasi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pelanggan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kurang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lancar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karena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mengurus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semua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hal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sendiri,mulai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promosi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produk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melayani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pelanggan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menerima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permintaan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mengurus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pengiriman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termasuk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pembayaran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algn="just">
              <a:buFont typeface="+mj-lt"/>
              <a:buAutoNum type="arabicPeriod"/>
            </a:pPr>
            <a:r>
              <a:rPr lang="en-US" dirty="0" err="1" smtClean="0">
                <a:solidFill>
                  <a:schemeClr val="tx1"/>
                </a:solidFill>
              </a:rPr>
              <a:t>Transaksi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kerap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tertunda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karena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bergantung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pada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interaksi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pembeli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penjual</a:t>
            </a:r>
            <a:r>
              <a:rPr lang="en-US" dirty="0" smtClean="0">
                <a:solidFill>
                  <a:schemeClr val="tx1"/>
                </a:solidFill>
              </a:rPr>
              <a:t>. </a:t>
            </a:r>
            <a:r>
              <a:rPr lang="en-US" dirty="0" err="1" smtClean="0">
                <a:solidFill>
                  <a:schemeClr val="tx1"/>
                </a:solidFill>
              </a:rPr>
              <a:t>Kalau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pembeli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tidak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tanggap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merespons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pertanyaan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pembeli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niat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untuk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belanja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bisa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tertunda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atau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bahkan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batal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3434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00598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Timescale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324708"/>
            <a:ext cx="8915400" cy="5228492"/>
          </a:xfrm>
        </p:spPr>
        <p:txBody>
          <a:bodyPr/>
          <a:lstStyle/>
          <a:p>
            <a:pPr algn="just"/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tahapan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pengerjaan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suatu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proyek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aplikasi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sangat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dperlukan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sekali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jadwal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pengerjaan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US" dirty="0" err="1">
                <a:solidFill>
                  <a:schemeClr val="tx1"/>
                </a:solidFill>
              </a:rPr>
              <a:t>Ini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bertujuan</a:t>
            </a:r>
            <a:r>
              <a:rPr lang="en-US" dirty="0">
                <a:solidFill>
                  <a:schemeClr val="tx1"/>
                </a:solidFill>
              </a:rPr>
              <a:t>, agar </a:t>
            </a:r>
            <a:r>
              <a:rPr lang="en-US" dirty="0" err="1">
                <a:solidFill>
                  <a:schemeClr val="tx1"/>
                </a:solidFill>
              </a:rPr>
              <a:t>sistem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informasi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dikerjakan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dapat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selesai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tepat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waktu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sesuai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penjadwalan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sudah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ditentukan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US" dirty="0" err="1">
                <a:solidFill>
                  <a:schemeClr val="tx1"/>
                </a:solidFill>
              </a:rPr>
              <a:t>Berikut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jadwal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pengerjaan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proyek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aplikasi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pemesanan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barang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algn="just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893377" y="2991949"/>
            <a:ext cx="8466285" cy="32564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461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5066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Major Risk</a:t>
            </a:r>
            <a:endParaRPr lang="en-US" sz="2000" b="1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4" y="1224186"/>
            <a:ext cx="8661229" cy="469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633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24044"/>
          </a:xfrm>
        </p:spPr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Objectives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4954" y="1348154"/>
            <a:ext cx="8557846" cy="519332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381392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24044"/>
          </a:xfrm>
        </p:spPr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Objectives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559169"/>
            <a:ext cx="8915400" cy="4352053"/>
          </a:xfrm>
        </p:spPr>
        <p:txBody>
          <a:bodyPr/>
          <a:lstStyle/>
          <a:p>
            <a:r>
              <a:rPr lang="en-US" b="1" dirty="0" err="1" smtClean="0">
                <a:solidFill>
                  <a:schemeClr val="tx1"/>
                </a:solidFill>
              </a:rPr>
              <a:t>Keuntungan</a:t>
            </a:r>
            <a:r>
              <a:rPr lang="en-US" b="1" dirty="0" smtClean="0">
                <a:solidFill>
                  <a:schemeClr val="tx1"/>
                </a:solidFill>
              </a:rPr>
              <a:t> yang </a:t>
            </a:r>
            <a:r>
              <a:rPr lang="en-US" b="1" dirty="0" err="1" smtClean="0">
                <a:solidFill>
                  <a:schemeClr val="tx1"/>
                </a:solidFill>
              </a:rPr>
              <a:t>diharapkan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dari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sisi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perusahaan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1. </a:t>
            </a:r>
            <a:r>
              <a:rPr lang="en-US" dirty="0" err="1">
                <a:solidFill>
                  <a:schemeClr val="tx1"/>
                </a:solidFill>
              </a:rPr>
              <a:t>Mudah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melacak</a:t>
            </a:r>
            <a:r>
              <a:rPr lang="en-US" dirty="0">
                <a:solidFill>
                  <a:schemeClr val="tx1"/>
                </a:solidFill>
              </a:rPr>
              <a:t> status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informasi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keberadaan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barang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dikirim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2. </a:t>
            </a:r>
            <a:r>
              <a:rPr lang="en-US" dirty="0" err="1">
                <a:solidFill>
                  <a:schemeClr val="tx1"/>
                </a:solidFill>
              </a:rPr>
              <a:t>Memperkecil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risiko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barang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hilang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3. </a:t>
            </a:r>
            <a:r>
              <a:rPr lang="en-US" dirty="0" err="1">
                <a:solidFill>
                  <a:schemeClr val="tx1"/>
                </a:solidFill>
              </a:rPr>
              <a:t>Memperoleh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kepercayaan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pelanggan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hal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pengiriman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barang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4. </a:t>
            </a:r>
            <a:r>
              <a:rPr lang="en-US" dirty="0" err="1">
                <a:solidFill>
                  <a:schemeClr val="tx1"/>
                </a:solidFill>
              </a:rPr>
              <a:t>Meningkatkan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produktivitas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perusahaan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5. </a:t>
            </a:r>
            <a:r>
              <a:rPr lang="en-US" dirty="0" err="1">
                <a:solidFill>
                  <a:schemeClr val="tx1"/>
                </a:solidFill>
              </a:rPr>
              <a:t>Meningkatkan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daya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saing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8831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Alcon Color Palette">
      <a:dk1>
        <a:srgbClr val="000000"/>
      </a:dk1>
      <a:lt1>
        <a:srgbClr val="FFFFFF"/>
      </a:lt1>
      <a:dk2>
        <a:srgbClr val="003493"/>
      </a:dk2>
      <a:lt2>
        <a:srgbClr val="F5EEE3"/>
      </a:lt2>
      <a:accent1>
        <a:srgbClr val="00AEEF"/>
      </a:accent1>
      <a:accent2>
        <a:srgbClr val="DEC9A5"/>
      </a:accent2>
      <a:accent3>
        <a:srgbClr val="F36E20"/>
      </a:accent3>
      <a:accent4>
        <a:srgbClr val="00A990"/>
      </a:accent4>
      <a:accent5>
        <a:srgbClr val="512773"/>
      </a:accent5>
      <a:accent6>
        <a:srgbClr val="9B1A2F"/>
      </a:accent6>
      <a:hlink>
        <a:srgbClr val="00AEEF"/>
      </a:hlink>
      <a:folHlink>
        <a:srgbClr val="007483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Alcon Corporate PPT-Blue" id="{0DB59808-7099-384F-92B9-46C7E5E87A35}" vid="{B59B190A-A4B5-F346-AF5C-39DD396328A7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Alcon Corporate PPT-Blue" id="{0DB59808-7099-384F-92B9-46C7E5E87A35}" vid="{D5005636-BA72-BE4F-A112-70BB8F8E295F}"/>
    </a:ext>
  </a:extLst>
</a:theme>
</file>

<file path=ppt/theme/theme3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Wisp" id="{7CB32D59-10C0-40DD-B7BD-2E94284A981C}" vid="{24B1A44C-C006-48B2-A4D7-E5549B3D8CD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48</TotalTime>
  <Words>769</Words>
  <Application>Microsoft Office PowerPoint</Application>
  <PresentationFormat>Custom</PresentationFormat>
  <Paragraphs>69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Custom Design</vt:lpstr>
      <vt:lpstr>1_Custom Design</vt:lpstr>
      <vt:lpstr>Wisp</vt:lpstr>
      <vt:lpstr>Aplikasi Sistem Order Barang Online</vt:lpstr>
      <vt:lpstr>Project Summary</vt:lpstr>
      <vt:lpstr>Background</vt:lpstr>
      <vt:lpstr>Business Case</vt:lpstr>
      <vt:lpstr>Business Case</vt:lpstr>
      <vt:lpstr>Timescale</vt:lpstr>
      <vt:lpstr>Major Risk</vt:lpstr>
      <vt:lpstr>Objectives</vt:lpstr>
      <vt:lpstr>Objectives</vt:lpstr>
      <vt:lpstr>Scope and Exclusions</vt:lpstr>
      <vt:lpstr>Scope and Exclusions</vt:lpstr>
      <vt:lpstr>Dependencies</vt:lpstr>
      <vt:lpstr>Resource Requirements</vt:lpstr>
      <vt:lpstr>Deliverables</vt:lpstr>
      <vt:lpstr>Project Approach</vt:lpstr>
      <vt:lpstr>Use Case </vt:lpstr>
      <vt:lpstr>Class Diagram</vt:lpstr>
      <vt:lpstr>Sequence Diagram</vt:lpstr>
      <vt:lpstr>Activity Diagram </vt:lpstr>
      <vt:lpstr>PowerPoint Presentation</vt:lpstr>
    </vt:vector>
  </TitlesOfParts>
  <Company>Novartis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Aplikasi Sistem Order Barang</dc:title>
  <dc:creator>Nurama, Linda</dc:creator>
  <cp:lastModifiedBy>User</cp:lastModifiedBy>
  <cp:revision>13</cp:revision>
  <dcterms:created xsi:type="dcterms:W3CDTF">2019-11-28T08:45:38Z</dcterms:created>
  <dcterms:modified xsi:type="dcterms:W3CDTF">2019-12-03T14:40:58Z</dcterms:modified>
</cp:coreProperties>
</file>